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30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0EB71-EDA7-4BA3-8824-CF2CC27B73B3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59023-BE23-473C-864E-F00F56662B4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0EB71-EDA7-4BA3-8824-CF2CC27B73B3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59023-BE23-473C-864E-F00F56662B4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0EB71-EDA7-4BA3-8824-CF2CC27B73B3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59023-BE23-473C-864E-F00F56662B4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0EB71-EDA7-4BA3-8824-CF2CC27B73B3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59023-BE23-473C-864E-F00F56662B4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0EB71-EDA7-4BA3-8824-CF2CC27B73B3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59023-BE23-473C-864E-F00F56662B4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0EB71-EDA7-4BA3-8824-CF2CC27B73B3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59023-BE23-473C-864E-F00F56662B4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0EB71-EDA7-4BA3-8824-CF2CC27B73B3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59023-BE23-473C-864E-F00F56662B4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0EB71-EDA7-4BA3-8824-CF2CC27B73B3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59023-BE23-473C-864E-F00F56662B4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0EB71-EDA7-4BA3-8824-CF2CC27B73B3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59023-BE23-473C-864E-F00F56662B4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0EB71-EDA7-4BA3-8824-CF2CC27B73B3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59023-BE23-473C-864E-F00F56662B4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taglia e arrotonda singolo angolo rettangol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olo rettango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0EB71-EDA7-4BA3-8824-CF2CC27B73B3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6A59023-BE23-473C-864E-F00F56662B42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10" name="Figura a mano libera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igura a mano libera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egnaposto tito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Segnaposto tes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B90EB71-EDA7-4BA3-8824-CF2CC27B73B3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6A59023-BE23-473C-864E-F00F56662B42}" type="slidenum">
              <a:rPr lang="it-IT" smtClean="0"/>
              <a:pPr/>
              <a:t>‹N›</a:t>
            </a:fld>
            <a:endParaRPr lang="it-IT"/>
          </a:p>
        </p:txBody>
      </p:sp>
      <p:grpSp>
        <p:nvGrpSpPr>
          <p:cNvPr id="2" name="Grup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igura a mano libera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igura a mano libera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it/url?sa=i&amp;rct=j&amp;q=&amp;esrc=s&amp;source=images&amp;cd=&amp;cad=rja&amp;uact=8&amp;docid=T1_UOUjODoLcKM&amp;tbnid=BBhNU4FdkVhYTM:&amp;ved=0CAUQjRw&amp;url=http://blog.eun.org/musica/etwinning_20062010/les_villes_deurope_rome_athenes/&amp;ei=tIpjU_iRM4aEO7nngeAP&amp;psig=AFQjCNHVAeK3Anl2FFajSoTjEcnBRcb67Q&amp;ust=1399118431123396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it/url?sa=i&amp;rct=j&amp;q=&amp;esrc=s&amp;source=images&amp;cd=&amp;cad=rja&amp;uact=8&amp;docid=ewunwqNtikj07M&amp;tbnid=Kh5WT-kzES6FTM:&amp;ved=0CAUQjRw&amp;url=http://www.it.josemariaescriva.info/articolo/la-basilica-di-santa-croce-in-gerusalemme&amp;ei=ocJnU-WfNsLgOpCsgKgN&amp;psig=AFQjCNEK5bZz3uK1qzN9toJvXa4Yeycgjw&amp;ust=1399395348083995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87624" y="1124744"/>
            <a:ext cx="7956376" cy="1512168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“La chiesa di Santa Croce in Gerusalemme”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4860032" y="2564904"/>
            <a:ext cx="4283968" cy="2736304"/>
          </a:xfrm>
        </p:spPr>
        <p:txBody>
          <a:bodyPr/>
          <a:lstStyle/>
          <a:p>
            <a:r>
              <a:rPr lang="it-IT" dirty="0" smtClean="0"/>
              <a:t>Ricerca di </a:t>
            </a:r>
            <a:r>
              <a:rPr lang="it-IT" dirty="0" err="1" smtClean="0"/>
              <a:t>Arioni</a:t>
            </a:r>
            <a:r>
              <a:rPr lang="it-IT" dirty="0" smtClean="0"/>
              <a:t> Giorgia</a:t>
            </a:r>
          </a:p>
          <a:p>
            <a:r>
              <a:rPr lang="it-IT" dirty="0" smtClean="0"/>
              <a:t>Classe 1° I</a:t>
            </a:r>
          </a:p>
          <a:p>
            <a:r>
              <a:rPr lang="it-IT" dirty="0" smtClean="0"/>
              <a:t>Scuola “Col di Lana”</a:t>
            </a:r>
          </a:p>
          <a:p>
            <a:r>
              <a:rPr lang="it-IT" dirty="0" smtClean="0"/>
              <a:t>Roma 2\05\2014</a:t>
            </a:r>
            <a:endParaRPr lang="it-IT" dirty="0"/>
          </a:p>
        </p:txBody>
      </p:sp>
      <p:pic>
        <p:nvPicPr>
          <p:cNvPr id="13314" name="Picture 2" descr="Basilica di Santa Croce in Gerusalemm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40968"/>
            <a:ext cx="3673474" cy="3717032"/>
          </a:xfrm>
          <a:prstGeom prst="rect">
            <a:avLst/>
          </a:prstGeom>
          <a:noFill/>
        </p:spPr>
      </p:pic>
      <p:pic>
        <p:nvPicPr>
          <p:cNvPr id="13316" name="Picture 4" descr="http://blog.eun.org/rome-athenes/upload/interieur-santa-croce-gerusalemme-thumb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4352924"/>
            <a:ext cx="3333750" cy="25050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704088"/>
            <a:ext cx="8075240" cy="708688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La posizione della chiesa nella pianta della città di Roma </a:t>
            </a:r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4" name="Segnaposto contenuto 3" descr="Santa Croce Google Maps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39552" y="1361930"/>
            <a:ext cx="7783454" cy="549607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686800" cy="2592288"/>
          </a:xfrm>
        </p:spPr>
        <p:txBody>
          <a:bodyPr>
            <a:norm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                              La pianta </a:t>
            </a:r>
            <a:br>
              <a:rPr lang="it-IT" dirty="0" smtClean="0">
                <a:solidFill>
                  <a:schemeClr val="bg1"/>
                </a:solidFill>
              </a:rPr>
            </a:br>
            <a:r>
              <a:rPr lang="it-IT" dirty="0" smtClean="0">
                <a:solidFill>
                  <a:schemeClr val="bg1"/>
                </a:solidFill>
              </a:rPr>
              <a:t>                              della chiesa con </a:t>
            </a:r>
            <a:br>
              <a:rPr lang="it-IT" dirty="0" smtClean="0">
                <a:solidFill>
                  <a:schemeClr val="bg1"/>
                </a:solidFill>
              </a:rPr>
            </a:br>
            <a:r>
              <a:rPr lang="it-IT" dirty="0" smtClean="0">
                <a:solidFill>
                  <a:schemeClr val="bg1"/>
                </a:solidFill>
              </a:rPr>
              <a:t>                              le indicazioni</a:t>
            </a:r>
            <a:endParaRPr lang="it-IT" dirty="0">
              <a:solidFill>
                <a:schemeClr val="bg1"/>
              </a:solidFill>
            </a:endParaRPr>
          </a:p>
        </p:txBody>
      </p:sp>
      <p:pic>
        <p:nvPicPr>
          <p:cNvPr id="6" name="Picture 2" descr="E:\DCIM\101MSDCF\DSC0634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" y="836712"/>
            <a:ext cx="4439174" cy="6021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</p:spPr>
        <p:txBody>
          <a:bodyPr>
            <a:noAutofit/>
          </a:bodyPr>
          <a:lstStyle/>
          <a:p>
            <a:r>
              <a:rPr lang="it-IT" sz="4400" dirty="0" smtClean="0">
                <a:solidFill>
                  <a:srgbClr val="0070C0"/>
                </a:solidFill>
              </a:rPr>
              <a:t>Cenni storici della chiesa di Santa Croce in Gerusalemme</a:t>
            </a:r>
            <a:endParaRPr lang="it-IT" sz="4400" dirty="0">
              <a:solidFill>
                <a:srgbClr val="0070C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</p:spPr>
        <p:txBody>
          <a:bodyPr>
            <a:normAutofit fontScale="85000" lnSpcReduction="20000"/>
          </a:bodyPr>
          <a:lstStyle/>
          <a:p>
            <a:r>
              <a:rPr lang="it-IT" dirty="0" smtClean="0"/>
              <a:t>Nasce alle pendici del colle Esquilino,in un’area ricca di storia ed arte. La storia della basilica risale al III - IV secolo d.C. ,nella zona periferica e residenziale dove si trovava sorgeva un complesso imperiale (gli edifici dell’imperatore) comprendente: un palazzo detto “</a:t>
            </a:r>
            <a:r>
              <a:rPr lang="it-IT" dirty="0" err="1" smtClean="0"/>
              <a:t>Sessorium</a:t>
            </a:r>
            <a:r>
              <a:rPr lang="it-IT" dirty="0" smtClean="0"/>
              <a:t>”, Le Terme </a:t>
            </a:r>
            <a:r>
              <a:rPr lang="it-IT" dirty="0" err="1" smtClean="0"/>
              <a:t>Eleniane</a:t>
            </a:r>
            <a:r>
              <a:rPr lang="it-IT" dirty="0" smtClean="0"/>
              <a:t>, il Circo Variano e l’Anfiteatro Castrense, contenuto nelle Mura Aureliane (Tra il 271 e il 275 d. C.). </a:t>
            </a:r>
          </a:p>
          <a:p>
            <a:r>
              <a:rPr lang="it-IT" dirty="0" smtClean="0"/>
              <a:t>Essa contiene le </a:t>
            </a:r>
            <a:r>
              <a:rPr lang="it-IT" b="1" dirty="0" smtClean="0"/>
              <a:t>reliquie </a:t>
            </a:r>
            <a:r>
              <a:rPr lang="it-IT" b="1" dirty="0" err="1" smtClean="0"/>
              <a:t>sessoriane</a:t>
            </a:r>
            <a:r>
              <a:rPr lang="it-IT" dirty="0" smtClean="0"/>
              <a:t>, autentiche, tra cui </a:t>
            </a:r>
            <a:r>
              <a:rPr lang="it-IT" b="1" dirty="0" smtClean="0"/>
              <a:t>una parte della croce di Gesù</a:t>
            </a:r>
            <a:r>
              <a:rPr lang="it-IT" dirty="0" smtClean="0"/>
              <a:t>, portata a Roma e collocata nella basilica: ne danno conferma gli antichi riti del medioevo delle funzioni papali, che stabiliscono la Stazione del Venerdì santo proprio a Santa Croce. In questa occasione il Pontefice,procedeva scalzo dalla basilica Lateranense, e in processione, con il clero e il popolo andava a </a:t>
            </a:r>
            <a:r>
              <a:rPr lang="it-IT" dirty="0" err="1" smtClean="0"/>
              <a:t>Hierusalem</a:t>
            </a:r>
            <a:r>
              <a:rPr lang="it-IT" dirty="0" smtClean="0"/>
              <a:t> per  odorare  Il Legno della vera Croce. Inoltre è presente la </a:t>
            </a:r>
            <a:r>
              <a:rPr lang="it-IT" b="1" dirty="0" smtClean="0"/>
              <a:t>reliquia del titolo</a:t>
            </a:r>
            <a:r>
              <a:rPr lang="it-IT" dirty="0" smtClean="0"/>
              <a:t>- la tavola di legno che riportava l’affermazione formulata da Pilato nei confronti di Gesù,scritta in tre lingue: ebraico, greco e latino, questa reliquia  fu casualmente trovata durante dei lavori di restauro  in Basilica voluti dal card. Mendoza. Ritrovata chiusa con il sigillo del card.</a:t>
            </a:r>
          </a:p>
          <a:p>
            <a:r>
              <a:rPr lang="it-IT" dirty="0" smtClean="0"/>
              <a:t>Essa giunse a Roma  tra il 570 e il 614, in coincidenza con l’attribuzione del titolo di cardinale a S. Croce ad opera di Papa Gregorio Magno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Ulteriori reliquie della chiesa di S. croce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340768"/>
            <a:ext cx="5436096" cy="5256584"/>
          </a:xfrm>
        </p:spPr>
        <p:txBody>
          <a:bodyPr>
            <a:normAutofit fontScale="70000" lnSpcReduction="20000"/>
          </a:bodyPr>
          <a:lstStyle/>
          <a:p>
            <a:r>
              <a:rPr lang="it-IT" dirty="0" smtClean="0"/>
              <a:t>Nella chiesa è custodito anche uno dei </a:t>
            </a:r>
            <a:r>
              <a:rPr lang="it-IT" b="1" dirty="0" smtClean="0"/>
              <a:t>Chiodi</a:t>
            </a:r>
            <a:r>
              <a:rPr lang="it-IT" dirty="0" smtClean="0"/>
              <a:t> con i quali Gesù è stato crocifisso, portato da S. Elena a Roma dove è anticamente annoverato tra le Reliquie </a:t>
            </a:r>
            <a:r>
              <a:rPr lang="it-IT" dirty="0" err="1" smtClean="0"/>
              <a:t>Sessoriane</a:t>
            </a:r>
            <a:r>
              <a:rPr lang="it-IT" dirty="0" smtClean="0"/>
              <a:t>. Trovo anche gli ulteriori due chiodi: uno lo fece mettere nel freno del cavallo di Costantino e un altro nella corona. Tra le reliquie sono presenti anche </a:t>
            </a:r>
            <a:r>
              <a:rPr lang="it-IT" b="1" dirty="0" smtClean="0"/>
              <a:t>due spine </a:t>
            </a:r>
            <a:r>
              <a:rPr lang="it-IT" dirty="0" smtClean="0"/>
              <a:t>che si ritiene provengano dalla corona che cinse il capo di Gesù. Di questa reliquia(la corona di spine) si sa che era venerata a Costantinopoli  </a:t>
            </a:r>
            <a:r>
              <a:rPr lang="it-IT" dirty="0" err="1" smtClean="0"/>
              <a:t>gia</a:t>
            </a:r>
            <a:r>
              <a:rPr lang="it-IT" dirty="0" smtClean="0"/>
              <a:t> ai tempi di Giustiniano. Durante l’impero latino d’oriente l’ebbero i </a:t>
            </a:r>
            <a:r>
              <a:rPr lang="it-IT" dirty="0" err="1" smtClean="0"/>
              <a:t>Veneziati</a:t>
            </a:r>
            <a:r>
              <a:rPr lang="it-IT" dirty="0" smtClean="0"/>
              <a:t>. Poi nel 1270 S. Luigi Re di Francia,che la depose nella Capella del Palazzo reale, venne poi spostata alla chiesa abbaiale  di Dionigi, ed infine a </a:t>
            </a:r>
            <a:r>
              <a:rPr lang="it-IT" dirty="0" err="1" smtClean="0"/>
              <a:t>Notre</a:t>
            </a:r>
            <a:r>
              <a:rPr lang="it-IT" dirty="0" smtClean="0"/>
              <a:t> Dame. Essa è priva di spine, sparse in molte chiese. Nel  corso dei secoli S. Croce si è arricchita di altre reliquie come </a:t>
            </a:r>
            <a:r>
              <a:rPr lang="it-IT" b="1" dirty="0" smtClean="0"/>
              <a:t>i frammenti della grotta di Betlemme,del santo Sepolcro, della colonna della </a:t>
            </a:r>
            <a:r>
              <a:rPr lang="it-IT" b="1" dirty="0" err="1" smtClean="0"/>
              <a:t>flagellazione…</a:t>
            </a:r>
            <a:endParaRPr lang="it-IT" b="1" dirty="0"/>
          </a:p>
        </p:txBody>
      </p:sp>
      <p:pic>
        <p:nvPicPr>
          <p:cNvPr id="1026" name="Picture 2" descr="http://www.it.josemariaescriva.info/image/vitrina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6037" y="1628800"/>
            <a:ext cx="3567963" cy="475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Foto scattate nella chiesa!!</a:t>
            </a:r>
            <a:endParaRPr lang="it-IT" dirty="0"/>
          </a:p>
        </p:txBody>
      </p:sp>
      <p:pic>
        <p:nvPicPr>
          <p:cNvPr id="18434" name="Picture 2" descr="C:\Users\Utente\Desktop\Santa croce in Gerusalemme Foto\DSC063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772816"/>
            <a:ext cx="3744416" cy="4992555"/>
          </a:xfrm>
          <a:prstGeom prst="rect">
            <a:avLst/>
          </a:prstGeom>
          <a:noFill/>
        </p:spPr>
      </p:pic>
      <p:pic>
        <p:nvPicPr>
          <p:cNvPr id="6" name="Picture 3" descr="C:\Users\Utente\Desktop\Santa croce in Gerusalemme Foto\DSC06335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204864"/>
            <a:ext cx="4415108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Utente\Desktop\Santa croce in Gerusalemme Foto\DSC064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76672"/>
            <a:ext cx="3347864" cy="4463818"/>
          </a:xfrm>
          <a:prstGeom prst="rect">
            <a:avLst/>
          </a:prstGeom>
          <a:noFill/>
        </p:spPr>
      </p:pic>
      <p:pic>
        <p:nvPicPr>
          <p:cNvPr id="20483" name="Picture 3" descr="C:\Users\Utente\Desktop\Santa croce in Gerusalemme Foto\DSC0643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312" y="2924944"/>
            <a:ext cx="1763688" cy="1322766"/>
          </a:xfrm>
          <a:prstGeom prst="rect">
            <a:avLst/>
          </a:prstGeom>
          <a:noFill/>
        </p:spPr>
      </p:pic>
      <p:pic>
        <p:nvPicPr>
          <p:cNvPr id="20484" name="Picture 4" descr="C:\Users\Utente\Desktop\Santa croce in Gerusalemme Foto\DSC0643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11277" y="692696"/>
            <a:ext cx="1932723" cy="1449542"/>
          </a:xfrm>
          <a:prstGeom prst="rect">
            <a:avLst/>
          </a:prstGeom>
          <a:noFill/>
        </p:spPr>
      </p:pic>
      <p:pic>
        <p:nvPicPr>
          <p:cNvPr id="20486" name="Picture 6" descr="C:\Users\Utente\Desktop\Santa croce in Gerusalemme Foto\DSC0641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19872" y="620688"/>
            <a:ext cx="3759882" cy="5013176"/>
          </a:xfrm>
          <a:prstGeom prst="rect">
            <a:avLst/>
          </a:prstGeom>
          <a:noFill/>
        </p:spPr>
      </p:pic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0" y="5746758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4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Lucida Handwriting" pitchFamily="66" charset="0"/>
                <a:ea typeface="Calibri" pitchFamily="34" charset="0"/>
                <a:cs typeface="Times New Roman" pitchFamily="18" charset="0"/>
              </a:rPr>
              <a:t>Una stupenda chiesa!!</a:t>
            </a:r>
            <a:endParaRPr kumimoji="0" lang="it-IT" sz="4000" b="0" i="0" u="none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3" descr="C:\Users\Utente\Desktop\Santa croce in Gerusalemme Foto\DSC064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19940" y="2708920"/>
            <a:ext cx="4872540" cy="3654406"/>
          </a:xfrm>
          <a:prstGeom prst="rect">
            <a:avLst/>
          </a:prstGeom>
          <a:noFill/>
        </p:spPr>
      </p:pic>
      <p:pic>
        <p:nvPicPr>
          <p:cNvPr id="5" name="Picture 4" descr="C:\Users\Utente\Desktop\Santa croce in Gerusalemme Foto\DSC0645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60648"/>
            <a:ext cx="3543858" cy="4725145"/>
          </a:xfrm>
          <a:prstGeom prst="rect">
            <a:avLst/>
          </a:prstGeom>
          <a:noFill/>
        </p:spPr>
      </p:pic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2555776" y="1342905"/>
            <a:ext cx="6408711" cy="761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Lucida Handwriting" pitchFamily="66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</a:t>
            </a:r>
            <a:r>
              <a:rPr kumimoji="0" lang="it-IT" sz="1050" b="0" i="0" u="none" strike="noStrike" cap="none" normalizeH="0" baseline="0" dirty="0" smtClean="0">
                <a:ln>
                  <a:noFill/>
                </a:ln>
                <a:effectLst/>
                <a:latin typeface="Lucida Handwriting" pitchFamily="66" charset="0"/>
                <a:ea typeface="Calibri" pitchFamily="34" charset="0"/>
                <a:cs typeface="Times New Roman" pitchFamily="18" charset="0"/>
              </a:rPr>
              <a:t>Citazione delle fonti</a:t>
            </a:r>
            <a:endParaRPr kumimoji="0" lang="it-IT" sz="105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050" b="0" i="0" u="none" strike="noStrike" cap="none" normalizeH="0" baseline="0" dirty="0" smtClean="0">
                <a:ln>
                  <a:noFill/>
                </a:ln>
                <a:effectLst/>
                <a:latin typeface="Lucida Handwriting" pitchFamily="66" charset="0"/>
                <a:ea typeface="Calibri" pitchFamily="34" charset="0"/>
                <a:cs typeface="Times New Roman" pitchFamily="18" charset="0"/>
              </a:rPr>
              <a:t>                                                                "La chiesa di S. Croce in Gerusalemme"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050" b="0" i="0" u="none" strike="noStrike" cap="none" normalizeH="0" baseline="0" dirty="0" smtClean="0">
                <a:ln>
                  <a:noFill/>
                </a:ln>
                <a:effectLst/>
                <a:latin typeface="Lucida Handwriting" pitchFamily="66" charset="0"/>
                <a:ea typeface="Calibri" pitchFamily="34" charset="0"/>
                <a:cs typeface="Times New Roman" pitchFamily="18" charset="0"/>
              </a:rPr>
              <a:t>                                                                  tratto dal libro-giuda della basilica,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050" b="0" i="0" u="none" strike="noStrike" cap="none" normalizeH="0" baseline="0" dirty="0" smtClean="0">
                <a:ln>
                  <a:noFill/>
                </a:ln>
                <a:effectLst/>
                <a:latin typeface="Lucida Handwriting" pitchFamily="66" charset="0"/>
                <a:ea typeface="Calibri" pitchFamily="34" charset="0"/>
                <a:cs typeface="Times New Roman" pitchFamily="18" charset="0"/>
              </a:rPr>
              <a:t>                                                          edizione 2012, testo a cura di Emilia </a:t>
            </a:r>
            <a:r>
              <a:rPr kumimoji="0" lang="it-IT" sz="1050" b="0" i="0" u="none" strike="noStrike" cap="none" normalizeH="0" baseline="0" dirty="0" err="1" smtClean="0">
                <a:ln>
                  <a:noFill/>
                </a:ln>
                <a:effectLst/>
                <a:latin typeface="Lucida Handwriting" pitchFamily="66" charset="0"/>
                <a:ea typeface="Calibri" pitchFamily="34" charset="0"/>
                <a:cs typeface="Times New Roman" pitchFamily="18" charset="0"/>
              </a:rPr>
              <a:t>stolfi</a:t>
            </a:r>
            <a:endParaRPr kumimoji="0" lang="it-IT" sz="105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nozio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Equinozi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473</TotalTime>
  <Words>514</Words>
  <Application>Microsoft Office PowerPoint</Application>
  <PresentationFormat>Presentazione su schermo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0" baseType="lpstr">
      <vt:lpstr>Equinozio</vt:lpstr>
      <vt:lpstr>“La chiesa di Santa Croce in Gerusalemme”</vt:lpstr>
      <vt:lpstr>La posizione della chiesa nella pianta della città di Roma </vt:lpstr>
      <vt:lpstr>                              La pianta                                della chiesa con                                le indicazioni</vt:lpstr>
      <vt:lpstr>Cenni storici della chiesa di Santa Croce in Gerusalemme</vt:lpstr>
      <vt:lpstr>Ulteriori reliquie della chiesa di S. croce</vt:lpstr>
      <vt:lpstr>Foto scattate nella chiesa!!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“La chiesa di Santa Croce in Gerusalemme”</dc:title>
  <dc:creator>Utente</dc:creator>
  <cp:lastModifiedBy>Lenovo</cp:lastModifiedBy>
  <cp:revision>46</cp:revision>
  <dcterms:created xsi:type="dcterms:W3CDTF">2014-05-02T11:58:02Z</dcterms:created>
  <dcterms:modified xsi:type="dcterms:W3CDTF">2014-05-06T17:04:15Z</dcterms:modified>
</cp:coreProperties>
</file>